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9" r:id="rId6"/>
    <p:sldId id="260" r:id="rId7"/>
    <p:sldId id="262" r:id="rId8"/>
    <p:sldId id="264" r:id="rId9"/>
    <p:sldId id="263" r:id="rId10"/>
    <p:sldId id="265" r:id="rId11"/>
    <p:sldId id="266" r:id="rId12"/>
    <p:sldId id="267" r:id="rId13"/>
    <p:sldId id="268" r:id="rId14"/>
    <p:sldId id="270" r:id="rId15"/>
    <p:sldId id="269" r:id="rId16"/>
    <p:sldId id="271" r:id="rId17"/>
    <p:sldId id="261"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hu-HU"/>
              <a:t>Mintacím szerkesztése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a:t>Kattintson ide az alcím mintájának szerkesztéséhez</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Cím és képaláírás">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hu-HU"/>
              <a:t>Mintacím szerkesztése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Idézet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hu-HU"/>
              <a:t>Mintacím szerkesztése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u-HU"/>
              <a:t>Mintaszöveg szerkesztése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évkártya">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hu-HU"/>
              <a:t>Mintacím szerkesztése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u-HU"/>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évkártya idézettel">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hu-HU"/>
              <a:t>Mintacím szerkesztése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u-HU"/>
              <a:t>Mintaszöveg szerkesztése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u-HU"/>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Igaz vagy hamis">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hu-HU"/>
              <a:t>Mintacím szerkesztése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u-HU"/>
              <a:t>Mintaszöveg szerkesztése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u-HU"/>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Cím és függőleges szöve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Vertical Text Placeholder 2"/>
          <p:cNvSpPr>
            <a:spLocks noGrp="1"/>
          </p:cNvSpPr>
          <p:nvPr>
            <p:ph type="body" orient="vert" idx="1"/>
          </p:nvPr>
        </p:nvSpPr>
        <p:spPr/>
        <p:txBody>
          <a:bodyPr vert="eaVert" ancho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Függőleges cím és szöve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hu-HU"/>
              <a:t>Mintacím szerkesztése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Cím és tartalom">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hu-HU"/>
              <a:t>Mintacím szerkesztése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hu-HU"/>
              <a:t>Mintacím szerkesztése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tartalomrész">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hu-HU"/>
              <a:t>Mintacím szerkesztése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Csak cí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Üres">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hu-HU"/>
              <a:t>Mintacím szerkesztése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hu-HU"/>
              <a:t>Mintacím szerkesztése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a:t>Kép beszúrásához kattintson az ikonra</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dirty="0"/>
              <a:pPr/>
              <a:t>7/21/2020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hu-HU"/>
              <a:t>Mintacím szerkesztése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7/21/2020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7C816E0C-496C-4730-A595-DD89CB2B4518}"/>
              </a:ext>
            </a:extLst>
          </p:cNvPr>
          <p:cNvSpPr>
            <a:spLocks noGrp="1"/>
          </p:cNvSpPr>
          <p:nvPr>
            <p:ph type="ctrTitle"/>
          </p:nvPr>
        </p:nvSpPr>
        <p:spPr>
          <a:xfrm>
            <a:off x="1898690" y="844510"/>
            <a:ext cx="4528614" cy="3382933"/>
          </a:xfrm>
        </p:spPr>
        <p:txBody>
          <a:bodyPr>
            <a:normAutofit/>
          </a:bodyPr>
          <a:lstStyle/>
          <a:p>
            <a:r>
              <a:rPr lang="hu-HU" sz="4400" dirty="0"/>
              <a:t>Gazdasági tevékenységek optimalizálása</a:t>
            </a:r>
          </a:p>
        </p:txBody>
      </p:sp>
      <p:sp>
        <p:nvSpPr>
          <p:cNvPr id="3" name="Alcím 2">
            <a:extLst>
              <a:ext uri="{FF2B5EF4-FFF2-40B4-BE49-F238E27FC236}">
                <a16:creationId xmlns:a16="http://schemas.microsoft.com/office/drawing/2014/main" id="{E753303A-C283-4EB4-B459-E6490B7C1455}"/>
              </a:ext>
            </a:extLst>
          </p:cNvPr>
          <p:cNvSpPr>
            <a:spLocks noGrp="1"/>
          </p:cNvSpPr>
          <p:nvPr>
            <p:ph type="subTitle" idx="1"/>
          </p:nvPr>
        </p:nvSpPr>
        <p:spPr>
          <a:xfrm>
            <a:off x="1898690" y="5097928"/>
            <a:ext cx="3710018" cy="915561"/>
          </a:xfrm>
        </p:spPr>
        <p:txBody>
          <a:bodyPr>
            <a:normAutofit/>
          </a:bodyPr>
          <a:lstStyle/>
          <a:p>
            <a:r>
              <a:rPr lang="hu-HU" sz="2200" dirty="0"/>
              <a:t>Lineáris modellek felírása</a:t>
            </a:r>
          </a:p>
        </p:txBody>
      </p:sp>
      <p:pic>
        <p:nvPicPr>
          <p:cNvPr id="6" name="Kép 5" descr="A képen férfi látható&#10;&#10;Automatikusan generált leírás">
            <a:extLst>
              <a:ext uri="{FF2B5EF4-FFF2-40B4-BE49-F238E27FC236}">
                <a16:creationId xmlns:a16="http://schemas.microsoft.com/office/drawing/2014/main" id="{237B5BA7-6C2C-40C1-9DB5-46C1FB1F2AA2}"/>
              </a:ext>
            </a:extLst>
          </p:cNvPr>
          <p:cNvPicPr>
            <a:picLocks noChangeAspect="1"/>
          </p:cNvPicPr>
          <p:nvPr/>
        </p:nvPicPr>
        <p:blipFill rotWithShape="1">
          <a:blip r:embed="rId2"/>
          <a:srcRect l="4483" r="6897" b="-2"/>
          <a:stretch/>
        </p:blipFill>
        <p:spPr>
          <a:xfrm>
            <a:off x="6095998" y="-20965"/>
            <a:ext cx="6096002" cy="6878965"/>
          </a:xfrm>
          <a:prstGeom prst="rect">
            <a:avLst/>
          </a:prstGeom>
        </p:spPr>
      </p:pic>
      <p:pic>
        <p:nvPicPr>
          <p:cNvPr id="31" name="Kép 30">
            <a:extLst>
              <a:ext uri="{FF2B5EF4-FFF2-40B4-BE49-F238E27FC236}">
                <a16:creationId xmlns:a16="http://schemas.microsoft.com/office/drawing/2014/main" id="{604C319A-96A9-4EB2-9DA5-937D238655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5998" y="216426"/>
            <a:ext cx="3046662" cy="865618"/>
          </a:xfrm>
          <a:prstGeom prst="rect">
            <a:avLst/>
          </a:prstGeom>
        </p:spPr>
      </p:pic>
      <p:sp>
        <p:nvSpPr>
          <p:cNvPr id="32" name="Folyamatábra: Kézi adatbevitel 31">
            <a:extLst>
              <a:ext uri="{FF2B5EF4-FFF2-40B4-BE49-F238E27FC236}">
                <a16:creationId xmlns:a16="http://schemas.microsoft.com/office/drawing/2014/main" id="{49C9D3B0-452B-443D-8F36-9D2AC811C586}"/>
              </a:ext>
            </a:extLst>
          </p:cNvPr>
          <p:cNvSpPr/>
          <p:nvPr/>
        </p:nvSpPr>
        <p:spPr>
          <a:xfrm rot="10800000">
            <a:off x="-1066384" y="0"/>
            <a:ext cx="2804559" cy="7334250"/>
          </a:xfrm>
          <a:prstGeom prst="flowChartManualInpu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dirty="0"/>
          </a:p>
        </p:txBody>
      </p:sp>
      <p:sp>
        <p:nvSpPr>
          <p:cNvPr id="33" name="Folyamatábra: Kézi adatbevitel 32">
            <a:extLst>
              <a:ext uri="{FF2B5EF4-FFF2-40B4-BE49-F238E27FC236}">
                <a16:creationId xmlns:a16="http://schemas.microsoft.com/office/drawing/2014/main" id="{97CB92EA-4732-40F6-BD07-E9181E1D651E}"/>
              </a:ext>
            </a:extLst>
          </p:cNvPr>
          <p:cNvSpPr/>
          <p:nvPr/>
        </p:nvSpPr>
        <p:spPr>
          <a:xfrm rot="10800000">
            <a:off x="-1487000" y="-314836"/>
            <a:ext cx="2664519" cy="7040890"/>
          </a:xfrm>
          <a:prstGeom prst="flowChartManualInpu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dirty="0"/>
          </a:p>
        </p:txBody>
      </p:sp>
    </p:spTree>
    <p:extLst>
      <p:ext uri="{BB962C8B-B14F-4D97-AF65-F5344CB8AC3E}">
        <p14:creationId xmlns:p14="http://schemas.microsoft.com/office/powerpoint/2010/main" val="3576113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A matematikai modell:</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p:txBody>
          <a:bodyPr/>
          <a:lstStyle/>
          <a:p>
            <a:r>
              <a:rPr lang="hu-HU" dirty="0"/>
              <a:t>Összefoglalva, a feladat matematikai modellje (lineáris programozási modellje): </a:t>
            </a:r>
          </a:p>
          <a:p>
            <a:pPr marL="0" indent="0">
              <a:buNone/>
            </a:pPr>
            <a:r>
              <a:rPr lang="hu-HU" dirty="0"/>
              <a:t>								  x</a:t>
            </a:r>
            <a:r>
              <a:rPr lang="hu-HU" baseline="-25000" dirty="0"/>
              <a:t>1</a:t>
            </a:r>
            <a:r>
              <a:rPr lang="hu-HU" dirty="0"/>
              <a:t>, x</a:t>
            </a:r>
            <a:r>
              <a:rPr lang="hu-HU" baseline="-25000" dirty="0"/>
              <a:t>2</a:t>
            </a:r>
            <a:r>
              <a:rPr lang="hu-HU" dirty="0"/>
              <a:t> ≥ 0</a:t>
            </a:r>
          </a:p>
          <a:p>
            <a:pPr marL="0" indent="0">
              <a:buNone/>
            </a:pPr>
            <a:r>
              <a:rPr lang="hu-HU" dirty="0"/>
              <a:t>								x</a:t>
            </a:r>
            <a:r>
              <a:rPr lang="hu-HU" baseline="-25000" dirty="0"/>
              <a:t>1</a:t>
            </a:r>
            <a:r>
              <a:rPr lang="hu-HU" dirty="0"/>
              <a:t> + x</a:t>
            </a:r>
            <a:r>
              <a:rPr lang="hu-HU" baseline="-25000" dirty="0"/>
              <a:t>2</a:t>
            </a:r>
            <a:r>
              <a:rPr lang="hu-HU" dirty="0"/>
              <a:t> ≤ 7</a:t>
            </a:r>
          </a:p>
          <a:p>
            <a:pPr marL="0" indent="0">
              <a:buNone/>
            </a:pPr>
            <a:r>
              <a:rPr lang="hu-HU" dirty="0"/>
              <a:t>							 10x</a:t>
            </a:r>
            <a:r>
              <a:rPr lang="hu-HU" baseline="-25000" dirty="0"/>
              <a:t>1</a:t>
            </a:r>
            <a:r>
              <a:rPr lang="hu-HU" dirty="0"/>
              <a:t> + 4x</a:t>
            </a:r>
            <a:r>
              <a:rPr lang="hu-HU" baseline="-25000" dirty="0"/>
              <a:t>2</a:t>
            </a:r>
            <a:r>
              <a:rPr lang="hu-HU" dirty="0"/>
              <a:t> ≤ 40</a:t>
            </a:r>
          </a:p>
          <a:p>
            <a:pPr marL="0" indent="0">
              <a:buNone/>
            </a:pPr>
            <a:r>
              <a:rPr lang="hu-HU" dirty="0"/>
              <a:t>							 	   10x</a:t>
            </a:r>
            <a:r>
              <a:rPr lang="hu-HU" baseline="-25000" dirty="0"/>
              <a:t>2</a:t>
            </a:r>
            <a:r>
              <a:rPr lang="hu-HU" dirty="0"/>
              <a:t> ≥ 30</a:t>
            </a:r>
          </a:p>
          <a:p>
            <a:pPr marL="457200" lvl="1" indent="0">
              <a:buNone/>
            </a:pPr>
            <a:r>
              <a:rPr lang="hu-HU" dirty="0"/>
              <a:t>					</a:t>
            </a:r>
            <a:r>
              <a:rPr lang="hu-HU" sz="1800" dirty="0"/>
              <a:t>z = 100x</a:t>
            </a:r>
            <a:r>
              <a:rPr lang="hu-HU" sz="1800" baseline="-25000" dirty="0"/>
              <a:t>1</a:t>
            </a:r>
            <a:r>
              <a:rPr lang="hu-HU" sz="1800" dirty="0"/>
              <a:t> + 30x</a:t>
            </a:r>
            <a:r>
              <a:rPr lang="hu-HU" sz="1800" baseline="-25000" dirty="0"/>
              <a:t>2</a:t>
            </a:r>
            <a:r>
              <a:rPr lang="hu-HU" sz="1800" dirty="0"/>
              <a:t>  → </a:t>
            </a:r>
            <a:r>
              <a:rPr lang="hu-HU" sz="1800" dirty="0" err="1"/>
              <a:t>max</a:t>
            </a:r>
            <a:endParaRPr lang="hu-HU" sz="1800" dirty="0"/>
          </a:p>
          <a:p>
            <a:pPr lvl="1"/>
            <a:endParaRPr lang="hu-HU" dirty="0"/>
          </a:p>
          <a:p>
            <a:pPr marL="457200" lvl="1" indent="0">
              <a:buNone/>
            </a:pPr>
            <a:endParaRPr lang="hu-HU" dirty="0"/>
          </a:p>
          <a:p>
            <a:pPr marL="457200" lvl="1" indent="0">
              <a:buNone/>
            </a:pPr>
            <a:endParaRPr lang="hu-HU" dirty="0"/>
          </a:p>
          <a:p>
            <a:pPr marL="457200" lvl="1" indent="0">
              <a:buNone/>
            </a:pPr>
            <a:endParaRPr lang="hu-HU" dirty="0"/>
          </a:p>
          <a:p>
            <a:pPr marL="0" indent="0">
              <a:buNone/>
            </a:pPr>
            <a:endParaRPr lang="hu-HU" dirty="0"/>
          </a:p>
        </p:txBody>
      </p:sp>
    </p:spTree>
    <p:extLst>
      <p:ext uri="{BB962C8B-B14F-4D97-AF65-F5344CB8AC3E}">
        <p14:creationId xmlns:p14="http://schemas.microsoft.com/office/powerpoint/2010/main" val="3296946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A modell vizsgálata:</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a:xfrm>
            <a:off x="2589212" y="1431235"/>
            <a:ext cx="8915400" cy="4479987"/>
          </a:xfrm>
        </p:spPr>
        <p:txBody>
          <a:bodyPr/>
          <a:lstStyle/>
          <a:p>
            <a:r>
              <a:rPr lang="hu-HU" dirty="0"/>
              <a:t>Nézzünk meg néhány konkrét lehetőséget, hogy megvalósítható ültetést adnak-e meg a gazdálkodó számára, azaz lehetséges megoldásai-e a feladatnak!</a:t>
            </a:r>
          </a:p>
          <a:p>
            <a:pPr lvl="1"/>
            <a:r>
              <a:rPr lang="hu-HU" dirty="0"/>
              <a:t>Legyen x</a:t>
            </a:r>
            <a:r>
              <a:rPr lang="hu-HU" baseline="-25000" dirty="0"/>
              <a:t>1</a:t>
            </a:r>
            <a:r>
              <a:rPr lang="hu-HU" dirty="0"/>
              <a:t>=0 és x</a:t>
            </a:r>
            <a:r>
              <a:rPr lang="hu-HU" baseline="-25000" dirty="0"/>
              <a:t>2</a:t>
            </a:r>
            <a:r>
              <a:rPr lang="hu-HU" dirty="0"/>
              <a:t>=0, azaz a gazdálkodó nem ültet sem árpát, sem kukoricát. Ekkor mindkét változó nemnegatív, beleférünk a 7 hektáros és a 40 órás munkaidő keretbe is, azonban ekkor nem érhető el a legalább 30 mázsás kukorica termelés. Tehát ez nem lehetséges megoldása a feladatnak.</a:t>
            </a:r>
          </a:p>
          <a:p>
            <a:pPr lvl="1"/>
            <a:r>
              <a:rPr lang="hu-HU" dirty="0"/>
              <a:t>Legyen x</a:t>
            </a:r>
            <a:r>
              <a:rPr lang="hu-HU" baseline="-25000" dirty="0"/>
              <a:t>1</a:t>
            </a:r>
            <a:r>
              <a:rPr lang="hu-HU" dirty="0"/>
              <a:t>=3 és x</a:t>
            </a:r>
            <a:r>
              <a:rPr lang="hu-HU" baseline="-25000" dirty="0"/>
              <a:t>2</a:t>
            </a:r>
            <a:r>
              <a:rPr lang="hu-HU" dirty="0"/>
              <a:t>=2, azaz a gazdálkodó 3 hektár árpát és 2 hektár kukoricát ültet. Ekkor szintén nem érhető el a 30 mázsás előírás, ugyanis 2 hektáron 20 mázsa kukorica lesz a hozam. Tehát ez sem lehetséges megoldása a feladatnak.</a:t>
            </a:r>
          </a:p>
          <a:p>
            <a:pPr lvl="1"/>
            <a:r>
              <a:rPr lang="hu-HU" dirty="0"/>
              <a:t>Legyen x</a:t>
            </a:r>
            <a:r>
              <a:rPr lang="hu-HU" baseline="-25000" dirty="0"/>
              <a:t>1</a:t>
            </a:r>
            <a:r>
              <a:rPr lang="hu-HU" dirty="0"/>
              <a:t>=3 és x</a:t>
            </a:r>
            <a:r>
              <a:rPr lang="hu-HU" baseline="-25000" dirty="0"/>
              <a:t>2</a:t>
            </a:r>
            <a:r>
              <a:rPr lang="hu-HU" dirty="0"/>
              <a:t>=4, azaz a gazdálkodó 3 hektár árpát és 4 hektár kukoricát ültet. Ekkor beleférünk a 7 hektáros keretbe, továbbá 4  hektáron több mint 30 mázsa kukorica a hozam, tehát az előírást is teljesítjük. Azonban ennek az ültetési programnak a munkaidő igénye heti 30 + 16 = 46 óra, ennyi viszont nem áll a gazdálkodó rendelkezésére. Tehát ez sem lehetséges megoldás.</a:t>
            </a:r>
          </a:p>
          <a:p>
            <a:pPr marL="457200" lvl="1" indent="0">
              <a:buNone/>
            </a:pPr>
            <a:endParaRPr lang="hu-HU" dirty="0"/>
          </a:p>
          <a:p>
            <a:pPr marL="457200" lvl="1" indent="0">
              <a:buNone/>
            </a:pPr>
            <a:endParaRPr lang="hu-HU" dirty="0"/>
          </a:p>
          <a:p>
            <a:pPr marL="457200" lvl="1" indent="0">
              <a:buNone/>
            </a:pPr>
            <a:endParaRPr lang="hu-HU" dirty="0"/>
          </a:p>
          <a:p>
            <a:pPr marL="0" indent="0">
              <a:buNone/>
            </a:pPr>
            <a:endParaRPr lang="hu-HU" dirty="0"/>
          </a:p>
        </p:txBody>
      </p:sp>
    </p:spTree>
    <p:extLst>
      <p:ext uri="{BB962C8B-B14F-4D97-AF65-F5344CB8AC3E}">
        <p14:creationId xmlns:p14="http://schemas.microsoft.com/office/powerpoint/2010/main" val="4159995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Lehetséges megoldások:</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a:xfrm>
            <a:off x="2589212" y="1683026"/>
            <a:ext cx="8915400" cy="3777622"/>
          </a:xfrm>
        </p:spPr>
        <p:txBody>
          <a:bodyPr>
            <a:normAutofit/>
          </a:bodyPr>
          <a:lstStyle/>
          <a:p>
            <a:r>
              <a:rPr lang="hu-HU" dirty="0"/>
              <a:t>A feladat matematikai modellje alapján adjunk meg néhány lehetséges megoldást! </a:t>
            </a:r>
          </a:p>
          <a:p>
            <a:pPr lvl="1"/>
            <a:r>
              <a:rPr lang="hu-HU" dirty="0"/>
              <a:t>Legyen x</a:t>
            </a:r>
            <a:r>
              <a:rPr lang="hu-HU" baseline="-25000" dirty="0"/>
              <a:t>1</a:t>
            </a:r>
            <a:r>
              <a:rPr lang="hu-HU" dirty="0"/>
              <a:t>=0 és x</a:t>
            </a:r>
            <a:r>
              <a:rPr lang="hu-HU" baseline="-25000" dirty="0"/>
              <a:t>2</a:t>
            </a:r>
            <a:r>
              <a:rPr lang="hu-HU" dirty="0"/>
              <a:t>=3, azaz a gazdálkodó árpát nem ültet, kukoricából pedig 3 hektárt ültet. Ekkor minden korlátozó feltétel teljesül és a teljes jövedelme 90 euró.</a:t>
            </a:r>
          </a:p>
          <a:p>
            <a:pPr lvl="1"/>
            <a:r>
              <a:rPr lang="hu-HU" dirty="0"/>
              <a:t>Legyen x</a:t>
            </a:r>
            <a:r>
              <a:rPr lang="hu-HU" baseline="-25000" dirty="0"/>
              <a:t>1</a:t>
            </a:r>
            <a:r>
              <a:rPr lang="hu-HU" dirty="0"/>
              <a:t>=1 és x</a:t>
            </a:r>
            <a:r>
              <a:rPr lang="hu-HU" baseline="-25000" dirty="0"/>
              <a:t>2</a:t>
            </a:r>
            <a:r>
              <a:rPr lang="hu-HU" dirty="0"/>
              <a:t>=3, azaz a gazdálkodó 1 hektár árpát és 3 hektár kukoricát ültet. Ekkor minden korlátozó feltétel teljesül és a teljes jövedelme 190 euró.</a:t>
            </a:r>
          </a:p>
          <a:p>
            <a:pPr lvl="1"/>
            <a:r>
              <a:rPr lang="hu-HU" dirty="0"/>
              <a:t>Legyen x</a:t>
            </a:r>
            <a:r>
              <a:rPr lang="hu-HU" baseline="-25000" dirty="0"/>
              <a:t>1</a:t>
            </a:r>
            <a:r>
              <a:rPr lang="hu-HU" dirty="0"/>
              <a:t>=2 és x</a:t>
            </a:r>
            <a:r>
              <a:rPr lang="hu-HU" baseline="-25000" dirty="0"/>
              <a:t>2</a:t>
            </a:r>
            <a:r>
              <a:rPr lang="hu-HU" dirty="0"/>
              <a:t>=3, azaz a gazdálkodó 2 hektár árpát és 3 hektár kukoricát ültet. Ekkor minden korlátozó feltétel teljesül és a teljes jövedelme 290 euró.</a:t>
            </a:r>
          </a:p>
          <a:p>
            <a:pPr lvl="1"/>
            <a:r>
              <a:rPr lang="hu-HU" dirty="0"/>
              <a:t>Legyen x</a:t>
            </a:r>
            <a:r>
              <a:rPr lang="hu-HU" baseline="-25000" dirty="0"/>
              <a:t>1</a:t>
            </a:r>
            <a:r>
              <a:rPr lang="hu-HU" dirty="0"/>
              <a:t>=2.5 és x</a:t>
            </a:r>
            <a:r>
              <a:rPr lang="hu-HU" baseline="-25000" dirty="0"/>
              <a:t>2</a:t>
            </a:r>
            <a:r>
              <a:rPr lang="hu-HU" dirty="0"/>
              <a:t>=3.5, azaz a gazdálkodó 2.5 hektár árpát és 3.5 hektár kukoricát ültet. Ekkor minden korlátozó feltétel teljesül és a teljes jövedelme 355 euró.</a:t>
            </a:r>
          </a:p>
          <a:p>
            <a:pPr lvl="1"/>
            <a:endParaRPr lang="hu-HU" dirty="0"/>
          </a:p>
          <a:p>
            <a:pPr marL="457200" lvl="1" indent="0">
              <a:buNone/>
            </a:pPr>
            <a:endParaRPr lang="hu-HU" dirty="0"/>
          </a:p>
          <a:p>
            <a:pPr marL="457200" lvl="1" indent="0">
              <a:buNone/>
            </a:pPr>
            <a:endParaRPr lang="hu-HU" dirty="0"/>
          </a:p>
          <a:p>
            <a:pPr marL="0" indent="0">
              <a:buNone/>
            </a:pPr>
            <a:endParaRPr lang="hu-HU" dirty="0"/>
          </a:p>
        </p:txBody>
      </p:sp>
    </p:spTree>
    <p:extLst>
      <p:ext uri="{BB962C8B-B14F-4D97-AF65-F5344CB8AC3E}">
        <p14:creationId xmlns:p14="http://schemas.microsoft.com/office/powerpoint/2010/main" val="3109026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Optimális megoldás:</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a:xfrm>
            <a:off x="2589212" y="1683026"/>
            <a:ext cx="8915400" cy="3777622"/>
          </a:xfrm>
        </p:spPr>
        <p:txBody>
          <a:bodyPr>
            <a:normAutofit/>
          </a:bodyPr>
          <a:lstStyle/>
          <a:p>
            <a:r>
              <a:rPr lang="hu-HU" sz="2000" dirty="0"/>
              <a:t>Az előzőek alapján látható, hogy a döntési változók különböző értékeihez, melyek a feladat szövege alapján különböző ültetési programokat jelentenek, nagyon eltérő célfüggvényértékek tartoznak. Tehát a feladatunk az, hogy megtaláljuk a döntési változók azon értékeit, azaz azt  a termelési programot, melyre a célfüggvény értéke optimális, jelen esetben a lehető legnagyobb. Ezt nevezzük a feladat optimális megoldásának. A feladat optimális megoldását a következő fejezetben keressük meg, számítógépes programok használatával.</a:t>
            </a:r>
          </a:p>
          <a:p>
            <a:pPr lvl="1"/>
            <a:endParaRPr lang="hu-HU" dirty="0"/>
          </a:p>
          <a:p>
            <a:pPr marL="457200" lvl="1" indent="0">
              <a:buNone/>
            </a:pPr>
            <a:endParaRPr lang="hu-HU" dirty="0"/>
          </a:p>
          <a:p>
            <a:pPr marL="457200" lvl="1" indent="0">
              <a:buNone/>
            </a:pPr>
            <a:endParaRPr lang="hu-HU" dirty="0"/>
          </a:p>
          <a:p>
            <a:pPr marL="0" indent="0">
              <a:buNone/>
            </a:pPr>
            <a:endParaRPr lang="hu-HU" dirty="0"/>
          </a:p>
        </p:txBody>
      </p:sp>
    </p:spTree>
    <p:extLst>
      <p:ext uri="{BB962C8B-B14F-4D97-AF65-F5344CB8AC3E}">
        <p14:creationId xmlns:p14="http://schemas.microsoft.com/office/powerpoint/2010/main" val="4263700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FB79FBB-EE5F-47ED-B068-5CA378D28948}"/>
              </a:ext>
            </a:extLst>
          </p:cNvPr>
          <p:cNvSpPr>
            <a:spLocks noGrp="1"/>
          </p:cNvSpPr>
          <p:nvPr>
            <p:ph type="title"/>
          </p:nvPr>
        </p:nvSpPr>
        <p:spPr/>
        <p:txBody>
          <a:bodyPr/>
          <a:lstStyle/>
          <a:p>
            <a:r>
              <a:rPr lang="hu-HU" dirty="0"/>
              <a:t>Köszönöm a figyelmet!</a:t>
            </a:r>
          </a:p>
        </p:txBody>
      </p:sp>
      <p:pic>
        <p:nvPicPr>
          <p:cNvPr id="4" name="Tartalom helye 4" descr="A képen férfi látható&#10;&#10;Automatikusan generált leírás">
            <a:extLst>
              <a:ext uri="{FF2B5EF4-FFF2-40B4-BE49-F238E27FC236}">
                <a16:creationId xmlns:a16="http://schemas.microsoft.com/office/drawing/2014/main" id="{CE839439-CC9C-471A-94D6-E8A0B36FCFCA}"/>
              </a:ext>
            </a:extLst>
          </p:cNvPr>
          <p:cNvPicPr>
            <a:picLocks noChangeAspect="1"/>
          </p:cNvPicPr>
          <p:nvPr/>
        </p:nvPicPr>
        <p:blipFill>
          <a:blip r:embed="rId2"/>
          <a:stretch>
            <a:fillRect/>
          </a:stretch>
        </p:blipFill>
        <p:spPr>
          <a:xfrm>
            <a:off x="-2818" y="1425677"/>
            <a:ext cx="1666568" cy="1666568"/>
          </a:xfrm>
          <a:prstGeom prst="rect">
            <a:avLst/>
          </a:prstGeom>
        </p:spPr>
      </p:pic>
      <p:pic>
        <p:nvPicPr>
          <p:cNvPr id="5" name="Kép 4">
            <a:extLst>
              <a:ext uri="{FF2B5EF4-FFF2-40B4-BE49-F238E27FC236}">
                <a16:creationId xmlns:a16="http://schemas.microsoft.com/office/drawing/2014/main" id="{884E1328-F505-41AC-99BE-2D6AA1C5542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081516" y="5779806"/>
            <a:ext cx="852463" cy="860400"/>
          </a:xfrm>
          <a:prstGeom prst="rect">
            <a:avLst/>
          </a:prstGeom>
        </p:spPr>
      </p:pic>
    </p:spTree>
    <p:extLst>
      <p:ext uri="{BB962C8B-B14F-4D97-AF65-F5344CB8AC3E}">
        <p14:creationId xmlns:p14="http://schemas.microsoft.com/office/powerpoint/2010/main" val="116749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A9FD44-2580-46D7-BCF6-ED31803F7415}"/>
              </a:ext>
            </a:extLst>
          </p:cNvPr>
          <p:cNvSpPr>
            <a:spLocks noGrp="1"/>
          </p:cNvSpPr>
          <p:nvPr>
            <p:ph type="title"/>
          </p:nvPr>
        </p:nvSpPr>
        <p:spPr/>
        <p:txBody>
          <a:bodyPr/>
          <a:lstStyle/>
          <a:p>
            <a:r>
              <a:rPr lang="hu-HU" dirty="0"/>
              <a:t>Matematikai modellezés</a:t>
            </a:r>
          </a:p>
        </p:txBody>
      </p:sp>
      <p:sp>
        <p:nvSpPr>
          <p:cNvPr id="6" name="Tartalom helye 5">
            <a:extLst>
              <a:ext uri="{FF2B5EF4-FFF2-40B4-BE49-F238E27FC236}">
                <a16:creationId xmlns:a16="http://schemas.microsoft.com/office/drawing/2014/main" id="{1C809049-3246-4998-A7B4-FDD59E1A25EA}"/>
              </a:ext>
            </a:extLst>
          </p:cNvPr>
          <p:cNvSpPr>
            <a:spLocks noGrp="1"/>
          </p:cNvSpPr>
          <p:nvPr>
            <p:ph idx="1"/>
          </p:nvPr>
        </p:nvSpPr>
        <p:spPr/>
        <p:txBody>
          <a:bodyPr/>
          <a:lstStyle/>
          <a:p>
            <a:r>
              <a:rPr lang="hu-HU" b="1" dirty="0"/>
              <a:t>Döntési változók meghatározása</a:t>
            </a:r>
            <a:r>
              <a:rPr lang="hu-HU" dirty="0"/>
              <a:t>: a döntéshozó által megválasztható értékek; képesnek kell lenniük a teljes modell, a korlátozó feltételek és a célfüggvény leírására. A döntési változókra induló feltételeket fogalmazhatunk meg.</a:t>
            </a:r>
          </a:p>
          <a:p>
            <a:r>
              <a:rPr lang="hu-HU" b="1" dirty="0"/>
              <a:t>Korlátozó feltételek felírása</a:t>
            </a:r>
            <a:r>
              <a:rPr lang="hu-HU" dirty="0"/>
              <a:t>: a gazdasági probléma részletes vizsgálata alapján milyen megszorításoknak kell megfelelnünk, a döntési változók csak olyan értékeket vehetnek fel, melyek teljesítik kell ezeket a feltételeket;</a:t>
            </a:r>
          </a:p>
          <a:p>
            <a:r>
              <a:rPr lang="hu-HU" b="1" dirty="0"/>
              <a:t>Célfüggvény felírása</a:t>
            </a:r>
            <a:r>
              <a:rPr lang="hu-HU" dirty="0"/>
              <a:t>: a döntéshozó a döntési változók valamilyen függvényét szeretné optimalizálni. A feladat lehet maximalizálás (jellemzően optimális bevétel, nyereség, azaz haszon jellegű kifejezések esetén), és minimalizálás (jellemzően költség, veszteség jellegű kifejezések esetén).</a:t>
            </a:r>
          </a:p>
          <a:p>
            <a:endParaRPr lang="hu-HU" dirty="0"/>
          </a:p>
        </p:txBody>
      </p:sp>
      <p:pic>
        <p:nvPicPr>
          <p:cNvPr id="7" name="Tartalom helye 4" descr="A képen férfi látható&#10;&#10;Automatikusan generált leírás">
            <a:extLst>
              <a:ext uri="{FF2B5EF4-FFF2-40B4-BE49-F238E27FC236}">
                <a16:creationId xmlns:a16="http://schemas.microsoft.com/office/drawing/2014/main" id="{2AA0B0DF-ABC4-4A5A-9A08-8FC189C6C878}"/>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8" name="Kép 7">
            <a:extLst>
              <a:ext uri="{FF2B5EF4-FFF2-40B4-BE49-F238E27FC236}">
                <a16:creationId xmlns:a16="http://schemas.microsoft.com/office/drawing/2014/main" id="{BB840403-E6B6-496F-A238-F0B03CBF5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spTree>
    <p:extLst>
      <p:ext uri="{BB962C8B-B14F-4D97-AF65-F5344CB8AC3E}">
        <p14:creationId xmlns:p14="http://schemas.microsoft.com/office/powerpoint/2010/main" val="39542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BAAD09C9-83CC-47FE-8F5D-DB58FE6170B2}"/>
              </a:ext>
            </a:extLst>
          </p:cNvPr>
          <p:cNvSpPr>
            <a:spLocks noGrp="1"/>
          </p:cNvSpPr>
          <p:nvPr>
            <p:ph type="title"/>
          </p:nvPr>
        </p:nvSpPr>
        <p:spPr>
          <a:xfrm>
            <a:off x="2592924" y="624110"/>
            <a:ext cx="8911687" cy="4994812"/>
          </a:xfrm>
        </p:spPr>
        <p:txBody>
          <a:bodyPr>
            <a:normAutofit/>
          </a:bodyPr>
          <a:lstStyle/>
          <a:p>
            <a:r>
              <a:rPr lang="hu-HU" dirty="0"/>
              <a:t>Definíció</a:t>
            </a:r>
            <a:br>
              <a:rPr lang="hu-HU" dirty="0"/>
            </a:br>
            <a:br>
              <a:rPr lang="hu-HU" dirty="0"/>
            </a:br>
            <a:r>
              <a:rPr lang="hu-HU" sz="1800" dirty="0"/>
              <a:t>Az f többváltozós, valós értékű függvény pontosan akkor </a:t>
            </a:r>
            <a:r>
              <a:rPr lang="hu-HU" sz="1800" b="1" dirty="0"/>
              <a:t>lineáris függvénye</a:t>
            </a:r>
            <a:r>
              <a:rPr lang="hu-HU" sz="1800" dirty="0"/>
              <a:t> az  x</a:t>
            </a:r>
            <a:r>
              <a:rPr lang="hu-HU" sz="1800" baseline="-25000" dirty="0"/>
              <a:t>1</a:t>
            </a:r>
            <a:r>
              <a:rPr lang="hu-HU" sz="1800" dirty="0"/>
              <a:t>, … , </a:t>
            </a:r>
            <a:r>
              <a:rPr lang="hu-HU" sz="1800" dirty="0" err="1"/>
              <a:t>x</a:t>
            </a:r>
            <a:r>
              <a:rPr lang="hu-HU" sz="1800" baseline="-25000" dirty="0" err="1"/>
              <a:t>n</a:t>
            </a:r>
            <a:r>
              <a:rPr lang="hu-HU" sz="1800" dirty="0"/>
              <a:t> változóknak, ha léteznek c</a:t>
            </a:r>
            <a:r>
              <a:rPr lang="hu-HU" sz="1800" baseline="-25000" dirty="0"/>
              <a:t>1</a:t>
            </a:r>
            <a:r>
              <a:rPr lang="hu-HU" sz="1800" dirty="0"/>
              <a:t>, … , </a:t>
            </a:r>
            <a:r>
              <a:rPr lang="hu-HU" sz="1800" dirty="0" err="1"/>
              <a:t>c</a:t>
            </a:r>
            <a:r>
              <a:rPr lang="hu-HU" sz="1800" baseline="-25000" dirty="0" err="1"/>
              <a:t>n</a:t>
            </a:r>
            <a:r>
              <a:rPr lang="hu-HU" sz="1800" dirty="0"/>
              <a:t> valós számok úgy, hogy </a:t>
            </a:r>
            <a:br>
              <a:rPr lang="hu-HU" sz="1800" dirty="0"/>
            </a:br>
            <a:br>
              <a:rPr lang="hu-HU" sz="1800" dirty="0"/>
            </a:br>
            <a:r>
              <a:rPr lang="hu-HU" sz="1800" dirty="0"/>
              <a:t>					f (x</a:t>
            </a:r>
            <a:r>
              <a:rPr lang="hu-HU" sz="1800" baseline="-25000" dirty="0"/>
              <a:t>1</a:t>
            </a:r>
            <a:r>
              <a:rPr lang="hu-HU" sz="1800" dirty="0"/>
              <a:t>, … , </a:t>
            </a:r>
            <a:r>
              <a:rPr lang="hu-HU" sz="1800" dirty="0" err="1"/>
              <a:t>x</a:t>
            </a:r>
            <a:r>
              <a:rPr lang="hu-HU" sz="1800" baseline="-25000" dirty="0" err="1"/>
              <a:t>n</a:t>
            </a:r>
            <a:r>
              <a:rPr lang="hu-HU" sz="1800" dirty="0"/>
              <a:t>) = c</a:t>
            </a:r>
            <a:r>
              <a:rPr lang="hu-HU" sz="1800" baseline="-25000" dirty="0"/>
              <a:t>1</a:t>
            </a:r>
            <a:r>
              <a:rPr lang="hu-HU" sz="1800" dirty="0"/>
              <a:t>x</a:t>
            </a:r>
            <a:r>
              <a:rPr lang="hu-HU" sz="1800" baseline="-25000" dirty="0"/>
              <a:t>1</a:t>
            </a:r>
            <a:r>
              <a:rPr lang="hu-HU" sz="1800" dirty="0"/>
              <a:t> + … + </a:t>
            </a:r>
            <a:r>
              <a:rPr lang="hu-HU" sz="1800" dirty="0" err="1"/>
              <a:t>c</a:t>
            </a:r>
            <a:r>
              <a:rPr lang="hu-HU" sz="1800" baseline="-25000" dirty="0" err="1"/>
              <a:t>n</a:t>
            </a:r>
            <a:r>
              <a:rPr lang="hu-HU" sz="1800" dirty="0" err="1"/>
              <a:t>x</a:t>
            </a:r>
            <a:r>
              <a:rPr lang="hu-HU" sz="1800" baseline="-25000" dirty="0" err="1"/>
              <a:t>n</a:t>
            </a:r>
            <a:r>
              <a:rPr lang="hu-HU" sz="1800" baseline="-25000" dirty="0"/>
              <a:t> </a:t>
            </a:r>
            <a:br>
              <a:rPr lang="hu-HU" sz="1800" dirty="0"/>
            </a:br>
            <a:br>
              <a:rPr lang="hu-HU" sz="1800" dirty="0"/>
            </a:br>
            <a:br>
              <a:rPr lang="hu-HU" sz="1800" dirty="0"/>
            </a:br>
            <a:br>
              <a:rPr lang="hu-HU" sz="1800" dirty="0"/>
            </a:br>
            <a:r>
              <a:rPr lang="hu-HU" sz="1800" dirty="0"/>
              <a:t>Ha az f többváltozós, valós értékű függvény lineáris függvénye az x</a:t>
            </a:r>
            <a:r>
              <a:rPr lang="hu-HU" sz="1800" baseline="-25000" dirty="0"/>
              <a:t>1</a:t>
            </a:r>
            <a:r>
              <a:rPr lang="hu-HU" sz="1800" dirty="0"/>
              <a:t>, … , </a:t>
            </a:r>
            <a:r>
              <a:rPr lang="hu-HU" sz="1800" dirty="0" err="1"/>
              <a:t>x</a:t>
            </a:r>
            <a:r>
              <a:rPr lang="hu-HU" sz="1800" baseline="-25000" dirty="0" err="1"/>
              <a:t>n</a:t>
            </a:r>
            <a:r>
              <a:rPr lang="hu-HU" sz="1800" dirty="0"/>
              <a:t> változóknak, akkor adott b valós szám esetén az</a:t>
            </a:r>
            <a:br>
              <a:rPr lang="hu-HU" sz="1800" dirty="0"/>
            </a:br>
            <a:br>
              <a:rPr lang="hu-HU" sz="1800" dirty="0"/>
            </a:br>
            <a:r>
              <a:rPr lang="hu-HU" sz="1800" dirty="0"/>
              <a:t>				 f (x</a:t>
            </a:r>
            <a:r>
              <a:rPr lang="hu-HU" sz="1800" baseline="-25000" dirty="0"/>
              <a:t>1</a:t>
            </a:r>
            <a:r>
              <a:rPr lang="hu-HU" sz="1800" dirty="0"/>
              <a:t>, … , </a:t>
            </a:r>
            <a:r>
              <a:rPr lang="hu-HU" sz="1800" dirty="0" err="1"/>
              <a:t>x</a:t>
            </a:r>
            <a:r>
              <a:rPr lang="hu-HU" sz="1800" baseline="-25000" dirty="0" err="1"/>
              <a:t>n</a:t>
            </a:r>
            <a:r>
              <a:rPr lang="hu-HU" sz="1800" dirty="0"/>
              <a:t>) ≤ b   illetve az    f (x</a:t>
            </a:r>
            <a:r>
              <a:rPr lang="hu-HU" sz="1800" baseline="-25000" dirty="0"/>
              <a:t>1</a:t>
            </a:r>
            <a:r>
              <a:rPr lang="hu-HU" sz="1800" dirty="0"/>
              <a:t>, … , </a:t>
            </a:r>
            <a:r>
              <a:rPr lang="hu-HU" sz="1800" dirty="0" err="1"/>
              <a:t>x</a:t>
            </a:r>
            <a:r>
              <a:rPr lang="hu-HU" sz="1800" baseline="-25000" dirty="0" err="1"/>
              <a:t>n</a:t>
            </a:r>
            <a:r>
              <a:rPr lang="hu-HU" sz="1800" dirty="0"/>
              <a:t>) ≥  b</a:t>
            </a:r>
            <a:br>
              <a:rPr lang="hu-HU" sz="1800" dirty="0"/>
            </a:br>
            <a:br>
              <a:rPr lang="hu-HU" sz="1800" dirty="0"/>
            </a:br>
            <a:r>
              <a:rPr lang="hu-HU" sz="1800" dirty="0"/>
              <a:t>alakú egyenlőtlenségeket </a:t>
            </a:r>
            <a:r>
              <a:rPr lang="hu-HU" sz="1800" b="1" dirty="0"/>
              <a:t>lineáris egyenlőtlenségeknek</a:t>
            </a:r>
            <a:r>
              <a:rPr lang="hu-HU" sz="1800" dirty="0"/>
              <a:t> nevezzük. </a:t>
            </a:r>
            <a:br>
              <a:rPr lang="hu-HU" dirty="0"/>
            </a:br>
            <a:endParaRPr lang="hu-HU" sz="1800" baseline="-25000" dirty="0"/>
          </a:p>
        </p:txBody>
      </p:sp>
      <p:pic>
        <p:nvPicPr>
          <p:cNvPr id="3" name="Tartalom helye 4" descr="A képen férfi látható&#10;&#10;Automatikusan generált leírás">
            <a:extLst>
              <a:ext uri="{FF2B5EF4-FFF2-40B4-BE49-F238E27FC236}">
                <a16:creationId xmlns:a16="http://schemas.microsoft.com/office/drawing/2014/main" id="{80163580-FB1A-4B0D-9568-43E9DC34B9E4}"/>
              </a:ext>
            </a:extLst>
          </p:cNvPr>
          <p:cNvPicPr>
            <a:picLocks noChangeAspect="1"/>
          </p:cNvPicPr>
          <p:nvPr/>
        </p:nvPicPr>
        <p:blipFill>
          <a:blip r:embed="rId2"/>
          <a:stretch>
            <a:fillRect/>
          </a:stretch>
        </p:blipFill>
        <p:spPr>
          <a:xfrm>
            <a:off x="109935" y="1327547"/>
            <a:ext cx="1154906" cy="1154906"/>
          </a:xfrm>
          <a:prstGeom prst="rect">
            <a:avLst/>
          </a:prstGeom>
        </p:spPr>
      </p:pic>
      <p:pic>
        <p:nvPicPr>
          <p:cNvPr id="4" name="Kép 3">
            <a:extLst>
              <a:ext uri="{FF2B5EF4-FFF2-40B4-BE49-F238E27FC236}">
                <a16:creationId xmlns:a16="http://schemas.microsoft.com/office/drawing/2014/main" id="{B5F0A8A0-81AD-4F75-A75E-F313D8DEA05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spTree>
    <p:extLst>
      <p:ext uri="{BB962C8B-B14F-4D97-AF65-F5344CB8AC3E}">
        <p14:creationId xmlns:p14="http://schemas.microsoft.com/office/powerpoint/2010/main" val="1729917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538396A8-5D74-48C6-9E77-E425E7294716}"/>
              </a:ext>
            </a:extLst>
          </p:cNvPr>
          <p:cNvSpPr>
            <a:spLocks noGrp="1"/>
          </p:cNvSpPr>
          <p:nvPr>
            <p:ph type="title"/>
          </p:nvPr>
        </p:nvSpPr>
        <p:spPr/>
        <p:txBody>
          <a:bodyPr/>
          <a:lstStyle/>
          <a:p>
            <a:r>
              <a:rPr lang="hu-HU" dirty="0"/>
              <a:t>Definíció</a:t>
            </a:r>
          </a:p>
        </p:txBody>
      </p:sp>
      <p:sp>
        <p:nvSpPr>
          <p:cNvPr id="3" name="Tartalom helye 2">
            <a:extLst>
              <a:ext uri="{FF2B5EF4-FFF2-40B4-BE49-F238E27FC236}">
                <a16:creationId xmlns:a16="http://schemas.microsoft.com/office/drawing/2014/main" id="{423748A1-289C-4FAB-B675-E58506FD2C7A}"/>
              </a:ext>
            </a:extLst>
          </p:cNvPr>
          <p:cNvSpPr>
            <a:spLocks noGrp="1"/>
          </p:cNvSpPr>
          <p:nvPr>
            <p:ph idx="1"/>
          </p:nvPr>
        </p:nvSpPr>
        <p:spPr>
          <a:xfrm>
            <a:off x="2589212" y="2133600"/>
            <a:ext cx="8915400" cy="3670852"/>
          </a:xfrm>
        </p:spPr>
        <p:txBody>
          <a:bodyPr/>
          <a:lstStyle/>
          <a:p>
            <a:r>
              <a:rPr lang="hu-HU" dirty="0"/>
              <a:t>Egy </a:t>
            </a:r>
            <a:r>
              <a:rPr lang="hu-HU" b="1" dirty="0"/>
              <a:t>lineáris programozási (LP) feladat </a:t>
            </a:r>
            <a:r>
              <a:rPr lang="hu-HU" dirty="0"/>
              <a:t>során olyan modellt határozunk meg, melyben</a:t>
            </a:r>
            <a:r>
              <a:rPr lang="hu-HU" b="1" dirty="0"/>
              <a:t>:</a:t>
            </a:r>
          </a:p>
          <a:p>
            <a:pPr lvl="1"/>
            <a:r>
              <a:rPr lang="hu-HU" dirty="0"/>
              <a:t>a döntési változók teljesítenek bizonyos előjelkorlátozási feltételeket;</a:t>
            </a:r>
          </a:p>
          <a:p>
            <a:pPr lvl="1"/>
            <a:r>
              <a:rPr lang="hu-HU" dirty="0"/>
              <a:t>az összes korlátozó feltétel a változók lineáris függvénye, egyenlőség vagy egyenlőtlenség;</a:t>
            </a:r>
          </a:p>
          <a:p>
            <a:pPr lvl="1"/>
            <a:r>
              <a:rPr lang="hu-HU" dirty="0"/>
              <a:t>a célfüggvény szintén a változók lineáris függvénye.</a:t>
            </a:r>
          </a:p>
          <a:p>
            <a:pPr marL="457200" lvl="1" indent="0">
              <a:buNone/>
            </a:pPr>
            <a:endParaRPr lang="hu-HU" dirty="0"/>
          </a:p>
          <a:p>
            <a:pPr marL="457200" lvl="1" indent="0">
              <a:buNone/>
            </a:pPr>
            <a:r>
              <a:rPr lang="hu-HU" dirty="0"/>
              <a:t>Ha egy LP feladatban mindegyik döntési változó esetén csak nemnegatív egészértékű megoldások jöhetnek szóba, akkor </a:t>
            </a:r>
            <a:r>
              <a:rPr lang="hu-HU" b="1" dirty="0"/>
              <a:t>Integer </a:t>
            </a:r>
            <a:r>
              <a:rPr lang="hu-HU" dirty="0"/>
              <a:t>vagy</a:t>
            </a:r>
            <a:r>
              <a:rPr lang="hu-HU" b="1" dirty="0"/>
              <a:t> Egészértékű programozási feladatról</a:t>
            </a:r>
            <a:r>
              <a:rPr lang="hu-HU" dirty="0"/>
              <a:t> beszélünk (IP).</a:t>
            </a:r>
          </a:p>
        </p:txBody>
      </p:sp>
      <p:pic>
        <p:nvPicPr>
          <p:cNvPr id="6" name="Kép 5" descr="A képen aláírás, szoba, rajz látható&#10;&#10;Automatikusan generált leírás">
            <a:extLst>
              <a:ext uri="{FF2B5EF4-FFF2-40B4-BE49-F238E27FC236}">
                <a16:creationId xmlns:a16="http://schemas.microsoft.com/office/drawing/2014/main" id="{A8744A62-B0DE-4F7A-A637-522BA87884A9}"/>
              </a:ext>
            </a:extLst>
          </p:cNvPr>
          <p:cNvPicPr>
            <a:picLocks noChangeAspect="1"/>
          </p:cNvPicPr>
          <p:nvPr/>
        </p:nvPicPr>
        <p:blipFill>
          <a:blip r:embed="rId2"/>
          <a:stretch>
            <a:fillRect/>
          </a:stretch>
        </p:blipFill>
        <p:spPr>
          <a:xfrm>
            <a:off x="114320" y="1115948"/>
            <a:ext cx="1146136" cy="1146136"/>
          </a:xfrm>
          <a:prstGeom prst="rect">
            <a:avLst/>
          </a:prstGeom>
        </p:spPr>
      </p:pic>
      <p:pic>
        <p:nvPicPr>
          <p:cNvPr id="8" name="Kép 7">
            <a:extLst>
              <a:ext uri="{FF2B5EF4-FFF2-40B4-BE49-F238E27FC236}">
                <a16:creationId xmlns:a16="http://schemas.microsoft.com/office/drawing/2014/main" id="{44F19B2C-C23E-44FA-9E8A-90ED394113C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spTree>
    <p:extLst>
      <p:ext uri="{BB962C8B-B14F-4D97-AF65-F5344CB8AC3E}">
        <p14:creationId xmlns:p14="http://schemas.microsoft.com/office/powerpoint/2010/main" val="853583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24F25FC-2831-4765-834E-CB5009F8642A}"/>
              </a:ext>
            </a:extLst>
          </p:cNvPr>
          <p:cNvSpPr>
            <a:spLocks noGrp="1"/>
          </p:cNvSpPr>
          <p:nvPr>
            <p:ph type="title"/>
          </p:nvPr>
        </p:nvSpPr>
        <p:spPr/>
        <p:txBody>
          <a:bodyPr/>
          <a:lstStyle/>
          <a:p>
            <a:r>
              <a:rPr lang="hu-HU" dirty="0"/>
              <a:t>Definíció</a:t>
            </a:r>
          </a:p>
        </p:txBody>
      </p:sp>
      <p:sp>
        <p:nvSpPr>
          <p:cNvPr id="3" name="Tartalom helye 2">
            <a:extLst>
              <a:ext uri="{FF2B5EF4-FFF2-40B4-BE49-F238E27FC236}">
                <a16:creationId xmlns:a16="http://schemas.microsoft.com/office/drawing/2014/main" id="{1572B48B-671E-41B2-B999-5C8F84654E2A}"/>
              </a:ext>
            </a:extLst>
          </p:cNvPr>
          <p:cNvSpPr>
            <a:spLocks noGrp="1"/>
          </p:cNvSpPr>
          <p:nvPr>
            <p:ph idx="1"/>
          </p:nvPr>
        </p:nvSpPr>
        <p:spPr/>
        <p:txBody>
          <a:bodyPr/>
          <a:lstStyle/>
          <a:p>
            <a:r>
              <a:rPr lang="hu-HU" dirty="0"/>
              <a:t>Egy lineáris programozási feladat </a:t>
            </a:r>
            <a:r>
              <a:rPr lang="hu-HU" b="1" dirty="0"/>
              <a:t>lehetséges megoldásainak halmaza</a:t>
            </a:r>
            <a:r>
              <a:rPr lang="hu-HU" dirty="0"/>
              <a:t> a változók összes olyan értékét jelenti, melyek kielégítik a feladat összes korlátozó feltételét és az összes előjelkorlátozást.</a:t>
            </a:r>
          </a:p>
          <a:p>
            <a:endParaRPr lang="hu-HU" dirty="0"/>
          </a:p>
          <a:p>
            <a:endParaRPr lang="hu-HU" dirty="0"/>
          </a:p>
          <a:p>
            <a:r>
              <a:rPr lang="hu-HU" dirty="0"/>
              <a:t>Egy lineáris programozási feladat </a:t>
            </a:r>
            <a:r>
              <a:rPr lang="hu-HU" b="1" dirty="0"/>
              <a:t>optimális megoldása</a:t>
            </a:r>
            <a:r>
              <a:rPr lang="hu-HU" dirty="0"/>
              <a:t> egy olyan lehetséges megoldás, melyre a célfüggvény értéke a feladat szempontjából optimális (tehát maximalizálás esetén a legnagyobb, minimalizálás esetén a legkisebb).</a:t>
            </a:r>
          </a:p>
        </p:txBody>
      </p:sp>
    </p:spTree>
    <p:extLst>
      <p:ext uri="{BB962C8B-B14F-4D97-AF65-F5344CB8AC3E}">
        <p14:creationId xmlns:p14="http://schemas.microsoft.com/office/powerpoint/2010/main" val="2800159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538396A8-5D74-48C6-9E77-E425E7294716}"/>
              </a:ext>
            </a:extLst>
          </p:cNvPr>
          <p:cNvSpPr>
            <a:spLocks noGrp="1"/>
          </p:cNvSpPr>
          <p:nvPr>
            <p:ph type="title"/>
          </p:nvPr>
        </p:nvSpPr>
        <p:spPr/>
        <p:txBody>
          <a:bodyPr/>
          <a:lstStyle/>
          <a:p>
            <a:r>
              <a:rPr lang="hu-HU" dirty="0"/>
              <a:t>Alkalmazás</a:t>
            </a:r>
          </a:p>
        </p:txBody>
      </p:sp>
      <p:sp>
        <p:nvSpPr>
          <p:cNvPr id="3" name="Tartalom helye 2">
            <a:extLst>
              <a:ext uri="{FF2B5EF4-FFF2-40B4-BE49-F238E27FC236}">
                <a16:creationId xmlns:a16="http://schemas.microsoft.com/office/drawing/2014/main" id="{423748A1-289C-4FAB-B675-E58506FD2C7A}"/>
              </a:ext>
            </a:extLst>
          </p:cNvPr>
          <p:cNvSpPr>
            <a:spLocks noGrp="1"/>
          </p:cNvSpPr>
          <p:nvPr>
            <p:ph idx="1"/>
          </p:nvPr>
        </p:nvSpPr>
        <p:spPr>
          <a:xfrm>
            <a:off x="2589212" y="1643270"/>
            <a:ext cx="8915400" cy="4267952"/>
          </a:xfrm>
        </p:spPr>
        <p:txBody>
          <a:bodyPr>
            <a:normAutofit/>
          </a:bodyPr>
          <a:lstStyle/>
          <a:p>
            <a:pPr marL="0" indent="0">
              <a:buNone/>
            </a:pPr>
            <a:r>
              <a:rPr lang="hu-HU" dirty="0"/>
              <a:t>Egy szöveges gazdasági problémát leíró lineáris modell felvételének lépéseit a következő példán mutatjuk be:</a:t>
            </a:r>
          </a:p>
          <a:p>
            <a:endParaRPr lang="hu-HU" dirty="0"/>
          </a:p>
          <a:p>
            <a:r>
              <a:rPr lang="hu-HU" dirty="0"/>
              <a:t>Egy gazdálkodónak el kell döntenie, az adott évben hány hektár árpát és hány hektár kukoricát ültessen. Egy hektár hozama árpa ültetése esetén 25 mázsa, munkaigénye pedig hetente 10 óra. Egy hektár hozama kukorica ültetése esetén 10 mázsa, munkaigénye pedig hetente 4 óra. Az árpa </a:t>
            </a:r>
            <a:r>
              <a:rPr lang="hu-HU" dirty="0" err="1"/>
              <a:t>mázsánként</a:t>
            </a:r>
            <a:r>
              <a:rPr lang="hu-HU" dirty="0"/>
              <a:t> 4 euróért adható el, a kukorica eladási ára </a:t>
            </a:r>
            <a:r>
              <a:rPr lang="hu-HU" dirty="0" err="1"/>
              <a:t>mázsánként</a:t>
            </a:r>
            <a:r>
              <a:rPr lang="hu-HU" dirty="0"/>
              <a:t> 3 euró. A gazdálkodónak hét hektár földje van és heti 40 óra munkát tud összesen a földekre fordítani. A szövetkezeti előírás értelmében az adott évben legalább 30 mázsa kukoricát kell termelnie. Adjuk meg a feladat matematikai modelljét, ha a gazdálkodó célja az ültetésből származó teljes jövedelmének maximalizálása!</a:t>
            </a:r>
          </a:p>
        </p:txBody>
      </p:sp>
      <p:pic>
        <p:nvPicPr>
          <p:cNvPr id="8" name="Kép 7">
            <a:extLst>
              <a:ext uri="{FF2B5EF4-FFF2-40B4-BE49-F238E27FC236}">
                <a16:creationId xmlns:a16="http://schemas.microsoft.com/office/drawing/2014/main" id="{44F19B2C-C23E-44FA-9E8A-90ED394113C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1850"/>
          <a:stretch/>
        </p:blipFill>
        <p:spPr>
          <a:xfrm>
            <a:off x="11302837" y="6003188"/>
            <a:ext cx="631142" cy="637018"/>
          </a:xfrm>
          <a:prstGeom prst="rect">
            <a:avLst/>
          </a:prstGeom>
        </p:spPr>
      </p:pic>
      <p:pic>
        <p:nvPicPr>
          <p:cNvPr id="7" name="Kép 6" descr="A képen asztal, fénykép, ülő, fekete látható&#10;&#10;Automatikusan generált leírás">
            <a:extLst>
              <a:ext uri="{FF2B5EF4-FFF2-40B4-BE49-F238E27FC236}">
                <a16:creationId xmlns:a16="http://schemas.microsoft.com/office/drawing/2014/main" id="{E27E65FA-2C0B-4E80-8D34-E7A281FAABB4}"/>
              </a:ext>
            </a:extLst>
          </p:cNvPr>
          <p:cNvPicPr>
            <a:picLocks noChangeAspect="1"/>
          </p:cNvPicPr>
          <p:nvPr/>
        </p:nvPicPr>
        <p:blipFill>
          <a:blip r:embed="rId3"/>
          <a:stretch>
            <a:fillRect/>
          </a:stretch>
        </p:blipFill>
        <p:spPr>
          <a:xfrm>
            <a:off x="146122" y="1326900"/>
            <a:ext cx="1082531" cy="1082531"/>
          </a:xfrm>
          <a:prstGeom prst="rect">
            <a:avLst/>
          </a:prstGeom>
        </p:spPr>
      </p:pic>
    </p:spTree>
    <p:extLst>
      <p:ext uri="{BB962C8B-B14F-4D97-AF65-F5344CB8AC3E}">
        <p14:creationId xmlns:p14="http://schemas.microsoft.com/office/powerpoint/2010/main" val="2823549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A matematikai modell felírása:</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p:txBody>
          <a:bodyPr/>
          <a:lstStyle/>
          <a:p>
            <a:r>
              <a:rPr lang="hu-HU" dirty="0"/>
              <a:t>Az első lépés a </a:t>
            </a:r>
            <a:r>
              <a:rPr lang="hu-HU" b="1" dirty="0"/>
              <a:t>döntési változók meghatározása</a:t>
            </a:r>
            <a:r>
              <a:rPr lang="hu-HU" dirty="0"/>
              <a:t>: Válasszuk az x</a:t>
            </a:r>
            <a:r>
              <a:rPr lang="hu-HU" baseline="-25000" dirty="0"/>
              <a:t>1</a:t>
            </a:r>
            <a:r>
              <a:rPr lang="hu-HU" dirty="0"/>
              <a:t> döntési változónak azt, hogy hány hektár árpát, x</a:t>
            </a:r>
            <a:r>
              <a:rPr lang="hu-HU" baseline="-25000" dirty="0"/>
              <a:t>2</a:t>
            </a:r>
            <a:r>
              <a:rPr lang="hu-HU" dirty="0"/>
              <a:t> változónak pedig azt, hogy hány hektár kukoricát ültet a gazdálkodó! Ekkor mindkét változó csak nemnegatív értékeket vehet fel, tehát a változókra az induló feltétel:</a:t>
            </a:r>
          </a:p>
          <a:p>
            <a:pPr marL="0" indent="0">
              <a:buNone/>
            </a:pPr>
            <a:endParaRPr lang="hu-HU" dirty="0"/>
          </a:p>
          <a:p>
            <a:pPr marL="0" indent="0">
              <a:buNone/>
            </a:pPr>
            <a:r>
              <a:rPr lang="hu-HU" dirty="0"/>
              <a:t>									x</a:t>
            </a:r>
            <a:r>
              <a:rPr lang="hu-HU" baseline="-25000" dirty="0"/>
              <a:t>1</a:t>
            </a:r>
            <a:r>
              <a:rPr lang="hu-HU" dirty="0"/>
              <a:t>, x</a:t>
            </a:r>
            <a:r>
              <a:rPr lang="hu-HU" baseline="-25000" dirty="0"/>
              <a:t>2</a:t>
            </a:r>
            <a:r>
              <a:rPr lang="hu-HU" dirty="0"/>
              <a:t> ≥ 0</a:t>
            </a:r>
          </a:p>
          <a:p>
            <a:pPr marL="0" indent="0">
              <a:buNone/>
            </a:pPr>
            <a:endParaRPr lang="hu-HU" dirty="0"/>
          </a:p>
        </p:txBody>
      </p:sp>
    </p:spTree>
    <p:extLst>
      <p:ext uri="{BB962C8B-B14F-4D97-AF65-F5344CB8AC3E}">
        <p14:creationId xmlns:p14="http://schemas.microsoft.com/office/powerpoint/2010/main" val="1656140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A matematikai modell felírása:</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a:xfrm>
            <a:off x="2589212" y="1696278"/>
            <a:ext cx="8915400" cy="4214944"/>
          </a:xfrm>
        </p:spPr>
        <p:txBody>
          <a:bodyPr>
            <a:normAutofit/>
          </a:bodyPr>
          <a:lstStyle/>
          <a:p>
            <a:r>
              <a:rPr lang="hu-HU" dirty="0"/>
              <a:t>A modell felvételének következő lépése a </a:t>
            </a:r>
            <a:r>
              <a:rPr lang="hu-HU" b="1" dirty="0"/>
              <a:t>korlátozó feltételek </a:t>
            </a:r>
            <a:r>
              <a:rPr lang="hu-HU" dirty="0"/>
              <a:t>megfogalmazása: </a:t>
            </a:r>
          </a:p>
          <a:p>
            <a:pPr lvl="1"/>
            <a:r>
              <a:rPr lang="hu-HU" sz="1800" dirty="0"/>
              <a:t>A gazdálkodónak 7 hektár földje van, tehát </a:t>
            </a:r>
          </a:p>
          <a:p>
            <a:pPr marL="457200" lvl="1" indent="0">
              <a:buNone/>
            </a:pPr>
            <a:r>
              <a:rPr lang="hu-HU" sz="1800" dirty="0"/>
              <a:t>							x</a:t>
            </a:r>
            <a:r>
              <a:rPr lang="hu-HU" sz="1800" baseline="-25000" dirty="0"/>
              <a:t>1</a:t>
            </a:r>
            <a:r>
              <a:rPr lang="hu-HU" sz="1800" dirty="0"/>
              <a:t> + x</a:t>
            </a:r>
            <a:r>
              <a:rPr lang="hu-HU" sz="1800" baseline="-25000" dirty="0"/>
              <a:t>2</a:t>
            </a:r>
            <a:r>
              <a:rPr lang="hu-HU" sz="1800" dirty="0"/>
              <a:t> ≤ 7</a:t>
            </a:r>
          </a:p>
          <a:p>
            <a:pPr lvl="1"/>
            <a:r>
              <a:rPr lang="hu-HU" sz="1800" dirty="0"/>
              <a:t>A linearitás miatt x</a:t>
            </a:r>
            <a:r>
              <a:rPr lang="hu-HU" sz="1800" baseline="-25000" dirty="0"/>
              <a:t>1</a:t>
            </a:r>
            <a:r>
              <a:rPr lang="hu-HU" sz="1800" dirty="0"/>
              <a:t> hektár árpa művelésére 10x</a:t>
            </a:r>
            <a:r>
              <a:rPr lang="hu-HU" sz="1800" baseline="-25000" dirty="0"/>
              <a:t>1</a:t>
            </a:r>
            <a:r>
              <a:rPr lang="hu-HU" sz="1800" dirty="0"/>
              <a:t>, valamint x</a:t>
            </a:r>
            <a:r>
              <a:rPr lang="hu-HU" sz="1800" baseline="-25000" dirty="0"/>
              <a:t>2</a:t>
            </a:r>
            <a:r>
              <a:rPr lang="hu-HU" sz="1800" dirty="0"/>
              <a:t> hektár kukorica művelésére 4x</a:t>
            </a:r>
            <a:r>
              <a:rPr lang="hu-HU" sz="1800" baseline="-25000" dirty="0"/>
              <a:t>2</a:t>
            </a:r>
            <a:r>
              <a:rPr lang="hu-HU" sz="1800" dirty="0"/>
              <a:t> munkaórát kell a gazdálkodónak hetente fordítania, tehát</a:t>
            </a:r>
          </a:p>
          <a:p>
            <a:pPr marL="3200400" lvl="7" indent="0">
              <a:buNone/>
            </a:pPr>
            <a:r>
              <a:rPr lang="hu-HU" sz="1800" dirty="0"/>
              <a:t>    10x</a:t>
            </a:r>
            <a:r>
              <a:rPr lang="hu-HU" sz="1800" baseline="-25000" dirty="0"/>
              <a:t>1</a:t>
            </a:r>
            <a:r>
              <a:rPr lang="hu-HU" sz="1800" dirty="0"/>
              <a:t> + 4x</a:t>
            </a:r>
            <a:r>
              <a:rPr lang="hu-HU" sz="1800" baseline="-25000" dirty="0"/>
              <a:t>2</a:t>
            </a:r>
            <a:r>
              <a:rPr lang="hu-HU" sz="1800" dirty="0"/>
              <a:t> ≤ 40</a:t>
            </a:r>
          </a:p>
          <a:p>
            <a:pPr lvl="1"/>
            <a:r>
              <a:rPr lang="hu-HU" sz="1800" dirty="0"/>
              <a:t>A linearitás miatt x</a:t>
            </a:r>
            <a:r>
              <a:rPr lang="hu-HU" sz="1800" baseline="-25000" dirty="0"/>
              <a:t>2</a:t>
            </a:r>
            <a:r>
              <a:rPr lang="hu-HU" sz="1800" dirty="0"/>
              <a:t> hektár kukorica hozama 10x</a:t>
            </a:r>
            <a:r>
              <a:rPr lang="hu-HU" sz="1800" baseline="-25000" dirty="0"/>
              <a:t>2</a:t>
            </a:r>
            <a:r>
              <a:rPr lang="hu-HU" sz="1800" dirty="0"/>
              <a:t> mázsa. Mivel a gazdálkodónak előírás szerint legalább 30 mázsa kukoricát kell termelnie, azt kapjuk, hogy</a:t>
            </a:r>
          </a:p>
          <a:p>
            <a:pPr marL="457200" lvl="1" indent="0">
              <a:buNone/>
            </a:pPr>
            <a:r>
              <a:rPr lang="hu-HU" sz="1800" dirty="0"/>
              <a:t>							 10x</a:t>
            </a:r>
            <a:r>
              <a:rPr lang="hu-HU" sz="1800" baseline="-25000" dirty="0"/>
              <a:t>2</a:t>
            </a:r>
            <a:r>
              <a:rPr lang="hu-HU" sz="1800" dirty="0"/>
              <a:t> ≥ 30</a:t>
            </a:r>
          </a:p>
          <a:p>
            <a:pPr lvl="1"/>
            <a:endParaRPr lang="hu-HU" dirty="0"/>
          </a:p>
          <a:p>
            <a:pPr marL="457200" lvl="1" indent="0">
              <a:buNone/>
            </a:pPr>
            <a:endParaRPr lang="hu-HU" dirty="0"/>
          </a:p>
          <a:p>
            <a:pPr marL="457200" lvl="1" indent="0">
              <a:buNone/>
            </a:pPr>
            <a:endParaRPr lang="hu-HU" dirty="0"/>
          </a:p>
          <a:p>
            <a:pPr marL="457200" lvl="1" indent="0">
              <a:buNone/>
            </a:pPr>
            <a:endParaRPr lang="hu-HU" dirty="0"/>
          </a:p>
          <a:p>
            <a:pPr marL="0" indent="0">
              <a:buNone/>
            </a:pPr>
            <a:endParaRPr lang="hu-HU" dirty="0"/>
          </a:p>
        </p:txBody>
      </p:sp>
    </p:spTree>
    <p:extLst>
      <p:ext uri="{BB962C8B-B14F-4D97-AF65-F5344CB8AC3E}">
        <p14:creationId xmlns:p14="http://schemas.microsoft.com/office/powerpoint/2010/main" val="100986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1000"/>
                                        <p:tgtEl>
                                          <p:spTgt spid="3">
                                            <p:txEl>
                                              <p:pRg st="3" end="3"/>
                                            </p:txEl>
                                          </p:spTgt>
                                        </p:tgtEl>
                                      </p:cBhvr>
                                    </p:animEffect>
                                    <p:anim calcmode="lin" valueType="num">
                                      <p:cBhvr>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1209E46-25AD-447A-9C58-B343A9C1D568}"/>
              </a:ext>
            </a:extLst>
          </p:cNvPr>
          <p:cNvSpPr>
            <a:spLocks noGrp="1"/>
          </p:cNvSpPr>
          <p:nvPr>
            <p:ph type="title"/>
          </p:nvPr>
        </p:nvSpPr>
        <p:spPr/>
        <p:txBody>
          <a:bodyPr>
            <a:normAutofit/>
          </a:bodyPr>
          <a:lstStyle/>
          <a:p>
            <a:r>
              <a:rPr lang="hu-HU" sz="2800" dirty="0"/>
              <a:t>A matematikai modell felírása:</a:t>
            </a:r>
          </a:p>
        </p:txBody>
      </p:sp>
      <p:sp>
        <p:nvSpPr>
          <p:cNvPr id="3" name="Tartalom helye 2">
            <a:extLst>
              <a:ext uri="{FF2B5EF4-FFF2-40B4-BE49-F238E27FC236}">
                <a16:creationId xmlns:a16="http://schemas.microsoft.com/office/drawing/2014/main" id="{0A20912D-CA32-4049-B3CC-927712ABD3A3}"/>
              </a:ext>
            </a:extLst>
          </p:cNvPr>
          <p:cNvSpPr>
            <a:spLocks noGrp="1"/>
          </p:cNvSpPr>
          <p:nvPr>
            <p:ph idx="1"/>
          </p:nvPr>
        </p:nvSpPr>
        <p:spPr/>
        <p:txBody>
          <a:bodyPr/>
          <a:lstStyle/>
          <a:p>
            <a:r>
              <a:rPr lang="hu-HU" sz="2000" dirty="0"/>
              <a:t>A modell felvételének utolsó lépése a </a:t>
            </a:r>
            <a:r>
              <a:rPr lang="hu-HU" sz="2000" b="1" dirty="0"/>
              <a:t>célfüggvény </a:t>
            </a:r>
            <a:r>
              <a:rPr lang="hu-HU" sz="2000" dirty="0"/>
              <a:t>felírása: </a:t>
            </a:r>
          </a:p>
          <a:p>
            <a:pPr marL="0" indent="0">
              <a:buNone/>
            </a:pPr>
            <a:endParaRPr lang="hu-HU" dirty="0"/>
          </a:p>
          <a:p>
            <a:pPr lvl="1"/>
            <a:r>
              <a:rPr lang="hu-HU" sz="1800" dirty="0"/>
              <a:t>A linearitás miatt, ha x</a:t>
            </a:r>
            <a:r>
              <a:rPr lang="hu-HU" sz="1800" baseline="-25000" dirty="0"/>
              <a:t>1</a:t>
            </a:r>
            <a:r>
              <a:rPr lang="hu-HU" sz="1800" dirty="0"/>
              <a:t> hektáron termeszt a gazdálkodó árpát, akkor mivel hektáronként 25 mázsa árpa a hozama, összesen 25x</a:t>
            </a:r>
            <a:r>
              <a:rPr lang="hu-HU" sz="1800" baseline="-25000" dirty="0"/>
              <a:t>1</a:t>
            </a:r>
            <a:r>
              <a:rPr lang="hu-HU" sz="1800" dirty="0"/>
              <a:t> mázsa árpa a hozam. Az árpát </a:t>
            </a:r>
            <a:r>
              <a:rPr lang="hu-HU" sz="1800" dirty="0" err="1"/>
              <a:t>mázsánként</a:t>
            </a:r>
            <a:r>
              <a:rPr lang="hu-HU" sz="1800" dirty="0"/>
              <a:t> 4 euróért értékesíti, tehát árpából a teljes jövedelme 100x</a:t>
            </a:r>
            <a:r>
              <a:rPr lang="hu-HU" sz="1800" baseline="-25000" dirty="0"/>
              <a:t>1 </a:t>
            </a:r>
            <a:r>
              <a:rPr lang="hu-HU" sz="1800" dirty="0"/>
              <a:t>euró. Továbbá, hasonló módon x</a:t>
            </a:r>
            <a:r>
              <a:rPr lang="hu-HU" sz="1800" baseline="-25000" dirty="0"/>
              <a:t>2</a:t>
            </a:r>
            <a:r>
              <a:rPr lang="hu-HU" sz="1800" dirty="0"/>
              <a:t> hektár kukorica hozama 10x</a:t>
            </a:r>
            <a:r>
              <a:rPr lang="hu-HU" sz="1800" baseline="-25000" dirty="0"/>
              <a:t>2</a:t>
            </a:r>
            <a:r>
              <a:rPr lang="hu-HU" sz="1800" dirty="0"/>
              <a:t> mázsa, melyet </a:t>
            </a:r>
            <a:r>
              <a:rPr lang="hu-HU" sz="1800" dirty="0" err="1"/>
              <a:t>mázsánként</a:t>
            </a:r>
            <a:r>
              <a:rPr lang="hu-HU" sz="1800" dirty="0"/>
              <a:t> 3 euróért értékesít, tehát ebből a teljes jövedelme 30x</a:t>
            </a:r>
            <a:r>
              <a:rPr lang="hu-HU" sz="1800" baseline="-25000" dirty="0"/>
              <a:t>2 </a:t>
            </a:r>
            <a:r>
              <a:rPr lang="hu-HU" sz="1800" dirty="0"/>
              <a:t>euró. A célja a teljes jövedelmének optimalizálása, tehát a célfüggvény</a:t>
            </a:r>
          </a:p>
          <a:p>
            <a:pPr marL="457200" lvl="1" indent="0">
              <a:buNone/>
            </a:pPr>
            <a:r>
              <a:rPr lang="hu-HU" sz="1800" dirty="0"/>
              <a:t>							z = 100x</a:t>
            </a:r>
            <a:r>
              <a:rPr lang="hu-HU" sz="1800" baseline="-25000" dirty="0"/>
              <a:t>1</a:t>
            </a:r>
            <a:r>
              <a:rPr lang="hu-HU" sz="1800" dirty="0"/>
              <a:t> + 30x</a:t>
            </a:r>
            <a:r>
              <a:rPr lang="hu-HU" sz="1800" baseline="-25000" dirty="0"/>
              <a:t>2</a:t>
            </a:r>
            <a:r>
              <a:rPr lang="hu-HU" sz="1800" dirty="0"/>
              <a:t>  → </a:t>
            </a:r>
            <a:r>
              <a:rPr lang="hu-HU" sz="1800" dirty="0" err="1"/>
              <a:t>max</a:t>
            </a:r>
            <a:endParaRPr lang="hu-HU" sz="1800" dirty="0"/>
          </a:p>
          <a:p>
            <a:pPr lvl="1"/>
            <a:endParaRPr lang="hu-HU" dirty="0"/>
          </a:p>
          <a:p>
            <a:pPr marL="457200" lvl="1" indent="0">
              <a:buNone/>
            </a:pPr>
            <a:endParaRPr lang="hu-HU" dirty="0"/>
          </a:p>
          <a:p>
            <a:pPr marL="457200" lvl="1" indent="0">
              <a:buNone/>
            </a:pPr>
            <a:endParaRPr lang="hu-HU" dirty="0"/>
          </a:p>
          <a:p>
            <a:pPr marL="457200" lvl="1" indent="0">
              <a:buNone/>
            </a:pPr>
            <a:endParaRPr lang="hu-HU" dirty="0"/>
          </a:p>
          <a:p>
            <a:pPr marL="0" indent="0">
              <a:buNone/>
            </a:pPr>
            <a:endParaRPr lang="hu-HU" dirty="0"/>
          </a:p>
        </p:txBody>
      </p:sp>
    </p:spTree>
    <p:extLst>
      <p:ext uri="{BB962C8B-B14F-4D97-AF65-F5344CB8AC3E}">
        <p14:creationId xmlns:p14="http://schemas.microsoft.com/office/powerpoint/2010/main" val="4162518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anim calcmode="lin" valueType="num">
                                      <p:cBhvr>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Szálak">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um" ma:contentTypeID="0x0101006EB6529532E12541A66AA8D5596F9D6F" ma:contentTypeVersion="13" ma:contentTypeDescription="Új dokumentum létrehozása." ma:contentTypeScope="" ma:versionID="c23bfd4ab80462c9dfd759921dcf26e6">
  <xsd:schema xmlns:xsd="http://www.w3.org/2001/XMLSchema" xmlns:xs="http://www.w3.org/2001/XMLSchema" xmlns:p="http://schemas.microsoft.com/office/2006/metadata/properties" xmlns:ns3="e497d766-9098-4312-9063-c7203b20471a" xmlns:ns4="6ad025bc-9453-4e28-b64e-60578e9b89e7" targetNamespace="http://schemas.microsoft.com/office/2006/metadata/properties" ma:root="true" ma:fieldsID="01a4622fc9b5fc2aea83d744953b9b87" ns3:_="" ns4:_="">
    <xsd:import namespace="e497d766-9098-4312-9063-c7203b20471a"/>
    <xsd:import namespace="6ad025bc-9453-4e28-b64e-60578e9b89e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97d766-9098-4312-9063-c7203b2047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ad025bc-9453-4e28-b64e-60578e9b89e7" elementFormDefault="qualified">
    <xsd:import namespace="http://schemas.microsoft.com/office/2006/documentManagement/types"/>
    <xsd:import namespace="http://schemas.microsoft.com/office/infopath/2007/PartnerControls"/>
    <xsd:element name="SharedWithUsers" ma:index="14" nillable="true" ma:displayName="Résztvevők"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Megosztva részletekkel" ma:internalName="SharedWithDetails" ma:readOnly="true">
      <xsd:simpleType>
        <xsd:restriction base="dms:Note">
          <xsd:maxLength value="255"/>
        </xsd:restriction>
      </xsd:simpleType>
    </xsd:element>
    <xsd:element name="SharingHintHash" ma:index="16" nillable="true" ma:displayName="Megosztási tipp kivonata"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E6E7AEE-B652-418A-ADEE-6204A5C0BB5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497d766-9098-4312-9063-c7203b20471a"/>
    <ds:schemaRef ds:uri="6ad025bc-9453-4e28-b64e-60578e9b89e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40523E4-0ABF-43E1-ACD6-DBAB753051F1}">
  <ds:schemaRefs>
    <ds:schemaRef ds:uri="http://schemas.microsoft.com/sharepoint/v3/contenttype/forms"/>
  </ds:schemaRefs>
</ds:datastoreItem>
</file>

<file path=customXml/itemProps3.xml><?xml version="1.0" encoding="utf-8"?>
<ds:datastoreItem xmlns:ds="http://schemas.openxmlformats.org/officeDocument/2006/customXml" ds:itemID="{33E4FD83-4004-4AFF-88FB-10679F918E52}">
  <ds:schemaRefs>
    <ds:schemaRef ds:uri="http://schemas.microsoft.com/office/2006/documentManagement/types"/>
    <ds:schemaRef ds:uri="http://purl.org/dc/elements/1.1/"/>
    <ds:schemaRef ds:uri="http://www.w3.org/XML/1998/namespace"/>
    <ds:schemaRef ds:uri="http://purl.org/dc/dcmitype/"/>
    <ds:schemaRef ds:uri="http://purl.org/dc/terms/"/>
    <ds:schemaRef ds:uri="http://schemas.microsoft.com/office/2006/metadata/properties"/>
    <ds:schemaRef ds:uri="http://schemas.microsoft.com/office/infopath/2007/PartnerControls"/>
    <ds:schemaRef ds:uri="http://schemas.openxmlformats.org/package/2006/metadata/core-properties"/>
    <ds:schemaRef ds:uri="6ad025bc-9453-4e28-b64e-60578e9b89e7"/>
    <ds:schemaRef ds:uri="e497d766-9098-4312-9063-c7203b20471a"/>
  </ds:schemaRefs>
</ds:datastoreItem>
</file>

<file path=docProps/app.xml><?xml version="1.0" encoding="utf-8"?>
<Properties xmlns="http://schemas.openxmlformats.org/officeDocument/2006/extended-properties" xmlns:vt="http://schemas.openxmlformats.org/officeDocument/2006/docPropsVTypes">
  <TotalTime>303</TotalTime>
  <Words>1258</Words>
  <Application>Microsoft Office PowerPoint</Application>
  <PresentationFormat>Szélesvásznú</PresentationFormat>
  <Paragraphs>76</Paragraphs>
  <Slides>14</Slides>
  <Notes>0</Notes>
  <HiddenSlides>0</HiddenSlides>
  <MMClips>0</MMClips>
  <ScaleCrop>false</ScaleCrop>
  <HeadingPairs>
    <vt:vector size="6" baseType="variant">
      <vt:variant>
        <vt:lpstr>Használt betűtípusok</vt:lpstr>
      </vt:variant>
      <vt:variant>
        <vt:i4>3</vt:i4>
      </vt:variant>
      <vt:variant>
        <vt:lpstr>Téma</vt:lpstr>
      </vt:variant>
      <vt:variant>
        <vt:i4>1</vt:i4>
      </vt:variant>
      <vt:variant>
        <vt:lpstr>Diacímek</vt:lpstr>
      </vt:variant>
      <vt:variant>
        <vt:i4>14</vt:i4>
      </vt:variant>
    </vt:vector>
  </HeadingPairs>
  <TitlesOfParts>
    <vt:vector size="18" baseType="lpstr">
      <vt:lpstr>Arial</vt:lpstr>
      <vt:lpstr>Century Gothic</vt:lpstr>
      <vt:lpstr>Wingdings 3</vt:lpstr>
      <vt:lpstr>Szálak</vt:lpstr>
      <vt:lpstr>Gazdasági tevékenységek optimalizálása</vt:lpstr>
      <vt:lpstr>Matematikai modellezés</vt:lpstr>
      <vt:lpstr>Definíció  Az f többváltozós, valós értékű függvény pontosan akkor lineáris függvénye az  x1, … , xn változóknak, ha léteznek c1, … , cn valós számok úgy, hogy        f (x1, … , xn) = c1x1 + … + cnxn     Ha az f többváltozós, valós értékű függvény lineáris függvénye az x1, … , xn változóknak, akkor adott b valós szám esetén az       f (x1, … , xn) ≤ b   illetve az    f (x1, … , xn) ≥  b  alakú egyenlőtlenségeket lineáris egyenlőtlenségeknek nevezzük.  </vt:lpstr>
      <vt:lpstr>Definíció</vt:lpstr>
      <vt:lpstr>Definíció</vt:lpstr>
      <vt:lpstr>Alkalmazás</vt:lpstr>
      <vt:lpstr>A matematikai modell felírása:</vt:lpstr>
      <vt:lpstr>A matematikai modell felírása:</vt:lpstr>
      <vt:lpstr>A matematikai modell felírása:</vt:lpstr>
      <vt:lpstr>A matematikai modell:</vt:lpstr>
      <vt:lpstr>A modell vizsgálata:</vt:lpstr>
      <vt:lpstr>Lehetséges megoldások:</vt:lpstr>
      <vt:lpstr>Optimális megoldás:</vt:lpstr>
      <vt:lpstr>Köszönöm a figyelmet!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Sebestyén Lilla Anna</dc:creator>
  <cp:lastModifiedBy>Baják Szabolcs</cp:lastModifiedBy>
  <cp:revision>51</cp:revision>
  <dcterms:created xsi:type="dcterms:W3CDTF">2020-05-29T07:53:14Z</dcterms:created>
  <dcterms:modified xsi:type="dcterms:W3CDTF">2020-07-21T12:20:05Z</dcterms:modified>
</cp:coreProperties>
</file>